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470" r:id="rId2"/>
    <p:sldId id="469" r:id="rId3"/>
    <p:sldId id="371" r:id="rId4"/>
    <p:sldId id="457" r:id="rId5"/>
    <p:sldId id="422" r:id="rId6"/>
    <p:sldId id="458" r:id="rId7"/>
    <p:sldId id="459" r:id="rId8"/>
    <p:sldId id="426" r:id="rId9"/>
    <p:sldId id="46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89871" autoAdjust="0"/>
  </p:normalViewPr>
  <p:slideViewPr>
    <p:cSldViewPr snapToGrid="0" snapToObjects="1">
      <p:cViewPr varScale="1">
        <p:scale>
          <a:sx n="65" d="100"/>
          <a:sy n="65" d="100"/>
        </p:scale>
        <p:origin x="972" y="6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10/16/2022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16-10-2022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10/16/2022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10/16/2022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3 Chapter 2</a:t>
            </a: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Name: </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Loops</a:t>
            </a:r>
            <a:endPar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8" y="681039"/>
            <a:ext cx="8003286" cy="678449"/>
          </a:xfrm>
          <a:solidFill>
            <a:srgbClr val="FCD3C2"/>
          </a:solidFill>
        </p:spPr>
        <p:txBody>
          <a:bodyPr>
            <a:normAutofit fontScale="90000"/>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Loops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4C138D0F-68C3-4F73-8F96-CE6C5F9B2253}"/>
              </a:ext>
            </a:extLst>
          </p:cNvPr>
          <p:cNvSpPr txBox="1"/>
          <p:nvPr/>
        </p:nvSpPr>
        <p:spPr>
          <a:xfrm>
            <a:off x="585627" y="1359490"/>
            <a:ext cx="11217999" cy="6555641"/>
          </a:xfrm>
          <a:prstGeom prst="rect">
            <a:avLst/>
          </a:prstGeom>
          <a:noFill/>
        </p:spPr>
        <p:txBody>
          <a:bodyPr wrap="square" rtlCol="0">
            <a:spAutoFit/>
          </a:bodyPr>
          <a:lstStyle/>
          <a:p>
            <a:pPr marL="298450" marR="5080" indent="-285750" algn="just">
              <a:lnSpc>
                <a:spcPct val="150000"/>
              </a:lnSpc>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In VBA, loops allow you to go through a set of objects/values and analyze it one by one</a:t>
            </a:r>
            <a:r>
              <a:rPr lang="en-US" sz="2000" i="1" spc="-60" dirty="0" smtClean="0">
                <a:latin typeface="Segoe UI" panose="020B0502040204020203" pitchFamily="34" charset="0"/>
                <a:cs typeface="Segoe UI" panose="020B0502040204020203" pitchFamily="34" charset="0"/>
              </a:rPr>
              <a:t>.</a:t>
            </a:r>
          </a:p>
          <a:p>
            <a:pPr marL="298450" marR="5080" indent="-285750" algn="just">
              <a:lnSpc>
                <a:spcPct val="150000"/>
              </a:lnSpc>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Suppose you have a dataset and you want to highlight all the cells in even rows. You can use a VBA loop to go through the range and analyze each cell row number. If it turns out to be even, you give it a color, else you leave it as is</a:t>
            </a:r>
            <a:r>
              <a:rPr lang="en-US" sz="2000" i="1" spc="-60" dirty="0" smtClean="0">
                <a:latin typeface="Segoe UI" panose="020B0502040204020203" pitchFamily="34" charset="0"/>
                <a:cs typeface="Segoe UI" panose="020B0502040204020203" pitchFamily="34" charset="0"/>
              </a:rPr>
              <a:t>.</a:t>
            </a:r>
          </a:p>
          <a:p>
            <a:pPr marL="298450" marR="5080" indent="-285750" algn="just">
              <a:lnSpc>
                <a:spcPct val="150000"/>
              </a:lnSpc>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Here are some more practical examples where VBA loops can be useful</a:t>
            </a:r>
            <a:r>
              <a:rPr lang="en-US" sz="2000" i="1" spc="-60" dirty="0" smtClean="0">
                <a:latin typeface="Segoe UI" panose="020B0502040204020203" pitchFamily="34" charset="0"/>
                <a:cs typeface="Segoe UI" panose="020B0502040204020203" pitchFamily="34" charset="0"/>
              </a:rPr>
              <a:t>:</a:t>
            </a:r>
            <a:endParaRPr lang="en-US" sz="2000" i="1" spc="-60" dirty="0">
              <a:latin typeface="Segoe UI" panose="020B0502040204020203" pitchFamily="34" charset="0"/>
              <a:cs typeface="Segoe UI" panose="020B0502040204020203" pitchFamily="34" charset="0"/>
            </a:endParaRPr>
          </a:p>
          <a:p>
            <a:pPr marL="469900" marR="5080" indent="-457200" algn="just">
              <a:spcBef>
                <a:spcPts val="600"/>
              </a:spcBef>
              <a:buFont typeface="+mj-lt"/>
              <a:buAutoNum type="arabicPeriod"/>
            </a:pPr>
            <a:r>
              <a:rPr lang="en-US" sz="2000" i="1" spc="-60" dirty="0">
                <a:latin typeface="Segoe UI" panose="020B0502040204020203" pitchFamily="34" charset="0"/>
                <a:cs typeface="Segoe UI" panose="020B0502040204020203" pitchFamily="34" charset="0"/>
              </a:rPr>
              <a:t>Looping through a range of cells and analyzing each cell (highlight cells with a specific text in it).</a:t>
            </a:r>
          </a:p>
          <a:p>
            <a:pPr marL="469900" marR="5080" indent="-457200" algn="just">
              <a:spcBef>
                <a:spcPts val="600"/>
              </a:spcBef>
              <a:buFont typeface="+mj-lt"/>
              <a:buAutoNum type="arabicPeriod"/>
            </a:pPr>
            <a:r>
              <a:rPr lang="en-US" sz="2000" i="1" spc="-60" dirty="0">
                <a:latin typeface="Segoe UI" panose="020B0502040204020203" pitchFamily="34" charset="0"/>
                <a:cs typeface="Segoe UI" panose="020B0502040204020203" pitchFamily="34" charset="0"/>
              </a:rPr>
              <a:t>Looping through all the worksheets and do something with each (such as protect/unprotect it).</a:t>
            </a:r>
          </a:p>
          <a:p>
            <a:pPr marL="469900" marR="5080" indent="-457200" algn="just">
              <a:spcBef>
                <a:spcPts val="600"/>
              </a:spcBef>
              <a:buFont typeface="+mj-lt"/>
              <a:buAutoNum type="arabicPeriod"/>
            </a:pPr>
            <a:r>
              <a:rPr lang="en-US" sz="2000" i="1" spc="-60" dirty="0">
                <a:latin typeface="Segoe UI" panose="020B0502040204020203" pitchFamily="34" charset="0"/>
                <a:cs typeface="Segoe UI" panose="020B0502040204020203" pitchFamily="34" charset="0"/>
              </a:rPr>
              <a:t>Loop through all the open workbooks (and save each workbook or close all except the active workbook).</a:t>
            </a:r>
          </a:p>
          <a:p>
            <a:pPr marL="469900" marR="5080" indent="-457200" algn="just">
              <a:spcBef>
                <a:spcPts val="600"/>
              </a:spcBef>
              <a:buFont typeface="+mj-lt"/>
              <a:buAutoNum type="arabicPeriod"/>
            </a:pPr>
            <a:r>
              <a:rPr lang="en-US" sz="2000" i="1" spc="-60" dirty="0">
                <a:latin typeface="Segoe UI" panose="020B0502040204020203" pitchFamily="34" charset="0"/>
                <a:cs typeface="Segoe UI" panose="020B0502040204020203" pitchFamily="34" charset="0"/>
              </a:rPr>
              <a:t>Loop through all the characters in a cell (and extract the numeric part from a string</a:t>
            </a:r>
            <a:r>
              <a:rPr lang="en-US" sz="2000" i="1" spc="-60" dirty="0" smtClean="0">
                <a:latin typeface="Segoe UI" panose="020B0502040204020203" pitchFamily="34" charset="0"/>
                <a:cs typeface="Segoe UI" panose="020B0502040204020203" pitchFamily="34" charset="0"/>
              </a:rPr>
              <a:t>).</a:t>
            </a:r>
          </a:p>
          <a:p>
            <a:pPr marL="469900" marR="5080" indent="-457200" algn="just">
              <a:spcBef>
                <a:spcPts val="600"/>
              </a:spcBef>
              <a:buFont typeface="+mj-lt"/>
              <a:buAutoNum type="arabicPeriod"/>
            </a:pPr>
            <a:r>
              <a:rPr lang="en-US" sz="2000" i="1" spc="-60" dirty="0">
                <a:latin typeface="Segoe UI" panose="020B0502040204020203" pitchFamily="34" charset="0"/>
                <a:cs typeface="Segoe UI" panose="020B0502040204020203" pitchFamily="34" charset="0"/>
              </a:rPr>
              <a:t>Loop through all the values an array.</a:t>
            </a:r>
          </a:p>
          <a:p>
            <a:pPr marL="469900" marR="5080" indent="-457200" algn="just">
              <a:spcBef>
                <a:spcPts val="600"/>
              </a:spcBef>
              <a:buFont typeface="+mj-lt"/>
              <a:buAutoNum type="arabicPeriod"/>
            </a:pPr>
            <a:r>
              <a:rPr lang="en-US" sz="2000" i="1" spc="-60" dirty="0">
                <a:latin typeface="Segoe UI" panose="020B0502040204020203" pitchFamily="34" charset="0"/>
                <a:cs typeface="Segoe UI" panose="020B0502040204020203" pitchFamily="34" charset="0"/>
              </a:rPr>
              <a:t>Loop through all the charts/objects (and give a border or change the background color).</a:t>
            </a:r>
          </a:p>
          <a:p>
            <a:pPr marL="298450" marR="5080" indent="-285750" algn="just">
              <a:lnSpc>
                <a:spcPct val="150000"/>
              </a:lnSpc>
              <a:spcBef>
                <a:spcPts val="1830"/>
              </a:spcBef>
              <a:buFont typeface="Wingdings" panose="05000000000000000000" pitchFamily="2" charset="2"/>
              <a:buChar char="Ø"/>
            </a:pPr>
            <a:endParaRPr lang="en-IN" sz="2000" i="1" spc="-60" dirty="0" smtClean="0">
              <a:latin typeface="Segoe UI" panose="020B0502040204020203" pitchFamily="34" charset="0"/>
              <a:cs typeface="Segoe UI" panose="020B0502040204020203" pitchFamily="34" charset="0"/>
            </a:endParaRPr>
          </a:p>
          <a:p>
            <a:pPr marL="298450" marR="5080" indent="-285750" algn="just">
              <a:lnSpc>
                <a:spcPct val="150000"/>
              </a:lnSpc>
              <a:spcBef>
                <a:spcPts val="1830"/>
              </a:spcBef>
              <a:buFont typeface="Wingdings" panose="05000000000000000000" pitchFamily="2" charset="2"/>
              <a:buChar char="Ø"/>
            </a:pPr>
            <a:endParaRPr lang="en-IN"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85990188"/>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For Next Loo</a:t>
            </a:r>
            <a:r>
              <a:rPr lang="en-US" sz="4400" b="1" i="1" dirty="0">
                <a:latin typeface="Segoe UI" panose="020B0502040204020203" pitchFamily="34" charset="0"/>
                <a:ea typeface="Segoe UI" panose="020B0502040204020203" pitchFamily="34" charset="0"/>
                <a:cs typeface="Segoe UI" panose="020B0502040204020203" pitchFamily="34" charset="0"/>
              </a:rPr>
              <a:t>p</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B0F1C9B3-6CCF-4D56-9642-CEF1FBE80210}"/>
              </a:ext>
            </a:extLst>
          </p:cNvPr>
          <p:cNvSpPr txBox="1"/>
          <p:nvPr/>
        </p:nvSpPr>
        <p:spPr>
          <a:xfrm>
            <a:off x="776750" y="1585020"/>
            <a:ext cx="9763432" cy="3362459"/>
          </a:xfrm>
          <a:prstGeom prst="rect">
            <a:avLst/>
          </a:prstGeom>
          <a:noFill/>
        </p:spPr>
        <p:txBody>
          <a:bodyPr wrap="square" rtlCol="0">
            <a:spAutoFit/>
          </a:bodyPr>
          <a:lstStyle/>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The ‘For Next’ loop allows you to go through a block of code for the specified number of times</a:t>
            </a:r>
            <a:r>
              <a:rPr lang="en-US" sz="2000" i="1" dirty="0" smtClean="0">
                <a:latin typeface="Segoe UI" panose="020B0502040204020203" pitchFamily="34" charset="0"/>
                <a:cs typeface="Segoe UI" panose="020B0502040204020203" pitchFamily="34" charset="0"/>
              </a:rPr>
              <a:t>.</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For example, if I ask you to add the integers from 1 to 10 manually, you would add the first two numbers, then add the third number to the result, then add the fourth number to the result, as so on</a:t>
            </a:r>
            <a:r>
              <a:rPr lang="en-US" sz="2000" i="1" dirty="0" smtClean="0">
                <a:latin typeface="Segoe UI" panose="020B0502040204020203" pitchFamily="34" charset="0"/>
                <a:cs typeface="Segoe UI" panose="020B0502040204020203" pitchFamily="34" charset="0"/>
              </a:rPr>
              <a:t>..</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The same logic is used in the For Next loop in VBA</a:t>
            </a:r>
            <a:r>
              <a:rPr lang="en-US" sz="2000" i="1" dirty="0" smtClean="0">
                <a:latin typeface="Segoe UI" panose="020B0502040204020203" pitchFamily="34" charset="0"/>
                <a:cs typeface="Segoe UI" panose="020B0502040204020203" pitchFamily="34" charset="0"/>
              </a:rPr>
              <a:t>.</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Below is the syntax of the For Next loop:</a:t>
            </a:r>
            <a:endParaRPr lang="en-IN" sz="2000" i="1"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5814095" y="4397954"/>
            <a:ext cx="4787537" cy="1325780"/>
          </a:xfrm>
          <a:prstGeom prst="rect">
            <a:avLst/>
          </a:prstGeom>
        </p:spPr>
      </p:pic>
      <p:sp>
        <p:nvSpPr>
          <p:cNvPr id="9" name="Rectangle 8"/>
          <p:cNvSpPr/>
          <p:nvPr/>
        </p:nvSpPr>
        <p:spPr>
          <a:xfrm>
            <a:off x="776750" y="5697793"/>
            <a:ext cx="10048566" cy="958339"/>
          </a:xfrm>
          <a:prstGeom prst="rect">
            <a:avLst/>
          </a:prstGeom>
        </p:spPr>
        <p:txBody>
          <a:bodyPr wrap="square">
            <a:spAutoFit/>
          </a:bodyPr>
          <a:lstStyle/>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In the For Next loop, you can use a Counter (or any variable) that will be used to run the loop. This counter allows you to run this loop for a required number of times.</a:t>
            </a:r>
          </a:p>
        </p:txBody>
      </p:sp>
    </p:spTree>
    <p:extLst>
      <p:ext uri="{BB962C8B-B14F-4D97-AF65-F5344CB8AC3E}">
        <p14:creationId xmlns:p14="http://schemas.microsoft.com/office/powerpoint/2010/main" val="212518283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a:off x="619432" y="681036"/>
            <a:ext cx="11194026" cy="926537"/>
          </a:xfrm>
          <a:solidFill>
            <a:srgbClr val="FCD3C2"/>
          </a:solidFill>
        </p:spPr>
        <p:txBody>
          <a:bodyPr>
            <a:normAutofit fontScale="90000"/>
          </a:bodyPr>
          <a:lstStyle/>
          <a:p>
            <a:r>
              <a:rPr lang="en-US" sz="4400" b="1" i="1" dirty="0">
                <a:latin typeface="Segoe UI" pitchFamily="34" charset="0"/>
                <a:ea typeface="Segoe UI" panose="020B0502040204020203" pitchFamily="34" charset="0"/>
                <a:cs typeface="Segoe UI" pitchFamily="34" charset="0"/>
              </a:rPr>
              <a:t>Example 1 – Adding the first 10 positive integers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0" y="1710813"/>
            <a:ext cx="6535994" cy="4466150"/>
          </a:xfrm>
        </p:spPr>
        <p:txBody>
          <a:bodyPr>
            <a:normAutofit/>
          </a:bodyPr>
          <a:lstStyle/>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Below is the code that will add the first 10 positive integers using a For Next loop</a:t>
            </a:r>
            <a:r>
              <a:rPr lang="en-US" sz="2000" i="1" dirty="0" smtClean="0">
                <a:solidFill>
                  <a:schemeClr val="tx1"/>
                </a:solidFill>
                <a:latin typeface="Segoe UI"/>
                <a:cs typeface="Segoe UI"/>
              </a:rPr>
              <a:t>.</a:t>
            </a:r>
            <a:endParaRPr lang="en-US" sz="2000" i="1" dirty="0">
              <a:solidFill>
                <a:schemeClr val="tx1"/>
              </a:solidFill>
              <a:latin typeface="Segoe UI"/>
              <a:cs typeface="Segoe UI"/>
            </a:endParaRP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It will then display a message box showing the sum of these numbers</a:t>
            </a:r>
            <a:r>
              <a:rPr lang="en-US" sz="2000" i="1" dirty="0" smtClean="0">
                <a:solidFill>
                  <a:schemeClr val="tx1"/>
                </a:solidFill>
                <a:latin typeface="Segoe UI"/>
                <a:cs typeface="Segoe UI"/>
              </a:rPr>
              <a:t>.</a:t>
            </a: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Once it gets into the loop, it holds the total value after every loop. So after the first loop, when Counter is 1, ‘Total’ value becomes 1, and after the second loop it becomes 3 (1+2), and so on.</a:t>
            </a:r>
            <a:endParaRPr lang="en-IN" sz="2000" i="1" dirty="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endParaRPr lang="en-IN" sz="2000" i="1"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 name="Picture 1"/>
          <p:cNvPicPr>
            <a:picLocks noChangeAspect="1"/>
          </p:cNvPicPr>
          <p:nvPr/>
        </p:nvPicPr>
        <p:blipFill rotWithShape="1">
          <a:blip r:embed="rId2"/>
          <a:srcRect r="27281"/>
          <a:stretch/>
        </p:blipFill>
        <p:spPr>
          <a:xfrm>
            <a:off x="7836310" y="1607573"/>
            <a:ext cx="3682180" cy="3276721"/>
          </a:xfrm>
          <a:prstGeom prst="rect">
            <a:avLst/>
          </a:prstGeom>
        </p:spPr>
      </p:pic>
      <p:pic>
        <p:nvPicPr>
          <p:cNvPr id="3" name="Picture 2"/>
          <p:cNvPicPr>
            <a:picLocks noChangeAspect="1"/>
          </p:cNvPicPr>
          <p:nvPr/>
        </p:nvPicPr>
        <p:blipFill>
          <a:blip r:embed="rId3"/>
          <a:stretch>
            <a:fillRect/>
          </a:stretch>
        </p:blipFill>
        <p:spPr>
          <a:xfrm>
            <a:off x="8421329" y="4967119"/>
            <a:ext cx="1740310" cy="1209844"/>
          </a:xfrm>
          <a:prstGeom prst="rect">
            <a:avLst/>
          </a:prstGeom>
        </p:spPr>
      </p:pic>
    </p:spTree>
    <p:extLst>
      <p:ext uri="{BB962C8B-B14F-4D97-AF65-F5344CB8AC3E}">
        <p14:creationId xmlns:p14="http://schemas.microsoft.com/office/powerpoint/2010/main" val="23556679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a:off x="575187" y="681037"/>
            <a:ext cx="11179278" cy="741176"/>
          </a:xfrm>
          <a:solidFill>
            <a:srgbClr val="FCD3C2"/>
          </a:solidFill>
        </p:spPr>
        <p:txBody>
          <a:bodyPr>
            <a:noAutofit/>
          </a:bodyPr>
          <a:lstStyle/>
          <a:p>
            <a:r>
              <a:rPr lang="en-US" b="1" i="1" dirty="0">
                <a:latin typeface="Segoe UI" pitchFamily="34" charset="0"/>
                <a:ea typeface="Segoe UI" panose="020B0502040204020203" pitchFamily="34" charset="0"/>
                <a:cs typeface="Segoe UI" pitchFamily="34" charset="0"/>
              </a:rPr>
              <a:t>Example </a:t>
            </a:r>
            <a:r>
              <a:rPr lang="en-US" b="1" i="1" dirty="0" smtClean="0">
                <a:latin typeface="Segoe UI" pitchFamily="34" charset="0"/>
                <a:ea typeface="Segoe UI" panose="020B0502040204020203" pitchFamily="34" charset="0"/>
                <a:cs typeface="Segoe UI" pitchFamily="34" charset="0"/>
              </a:rPr>
              <a:t>2 </a:t>
            </a:r>
            <a:r>
              <a:rPr lang="en-US" b="1" i="1" dirty="0">
                <a:latin typeface="Segoe UI" pitchFamily="34" charset="0"/>
                <a:ea typeface="Segoe UI" panose="020B0502040204020203" pitchFamily="34" charset="0"/>
                <a:cs typeface="Segoe UI" pitchFamily="34" charset="0"/>
              </a:rPr>
              <a:t>– Entering Serial Number in the Selected Cells</a:t>
            </a:r>
            <a:endParaRPr lang="en-US"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63229" y="1652647"/>
            <a:ext cx="5091881" cy="4247317"/>
          </a:xfrm>
          <a:prstGeom prst="rect">
            <a:avLst/>
          </a:prstGeom>
          <a:noFill/>
        </p:spPr>
        <p:txBody>
          <a:bodyPr wrap="square" rtlCol="0">
            <a:spAutoFit/>
          </a:bodyPr>
          <a:lstStyle/>
          <a:p>
            <a:pPr marL="342900" indent="-342900">
              <a:lnSpc>
                <a:spcPct val="150000"/>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 also use the For Next loop to go through a collection of objects (such as cells or worksheets or workbooks</a:t>
            </a:r>
            <a:r>
              <a:rPr lang="en-US" sz="2000" i="1" dirty="0" smtClean="0">
                <a:latin typeface="Segoe UI" panose="020B0502040204020203" pitchFamily="34" charset="0"/>
                <a:cs typeface="Segoe UI" panose="020B0502040204020203" pitchFamily="34" charset="0"/>
              </a:rPr>
              <a:t>)</a:t>
            </a:r>
          </a:p>
          <a:p>
            <a:pPr marL="342900" indent="-342900">
              <a:lnSpc>
                <a:spcPct val="150000"/>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Here is an example that quickly enters serial numbers in all the selected cells</a:t>
            </a:r>
            <a:r>
              <a:rPr lang="en-US" sz="2000" i="1" dirty="0" smtClean="0">
                <a:latin typeface="Segoe UI" panose="020B0502040204020203" pitchFamily="34" charset="0"/>
                <a:cs typeface="Segoe UI" panose="020B0502040204020203" pitchFamily="34" charset="0"/>
              </a:rPr>
              <a:t>.</a:t>
            </a:r>
          </a:p>
          <a:p>
            <a:pPr marL="342900" indent="-342900">
              <a:lnSpc>
                <a:spcPct val="150000"/>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The above code first counts the number of selected rows and then assigns this value to the variable </a:t>
            </a:r>
            <a:r>
              <a:rPr lang="en-US" sz="2000" i="1" dirty="0" err="1">
                <a:latin typeface="Segoe UI" panose="020B0502040204020203" pitchFamily="34" charset="0"/>
                <a:cs typeface="Segoe UI" panose="020B0502040204020203" pitchFamily="34" charset="0"/>
              </a:rPr>
              <a:t>RowCount</a:t>
            </a:r>
            <a:r>
              <a:rPr lang="en-US" sz="2000" i="1" dirty="0">
                <a:latin typeface="Segoe UI" panose="020B0502040204020203" pitchFamily="34" charset="0"/>
                <a:cs typeface="Segoe UI" panose="020B0502040204020203" pitchFamily="34" charset="0"/>
              </a:rPr>
              <a:t>. We then run the loop from ‘1 to </a:t>
            </a:r>
            <a:r>
              <a:rPr lang="en-US" sz="2000" i="1" dirty="0" err="1">
                <a:latin typeface="Segoe UI" panose="020B0502040204020203" pitchFamily="34" charset="0"/>
                <a:cs typeface="Segoe UI" panose="020B0502040204020203" pitchFamily="34" charset="0"/>
              </a:rPr>
              <a:t>RowCount</a:t>
            </a:r>
            <a:r>
              <a:rPr lang="en-US" sz="2000" i="1" dirty="0">
                <a:latin typeface="Segoe UI" panose="020B0502040204020203" pitchFamily="34" charset="0"/>
                <a:cs typeface="Segoe UI" panose="020B0502040204020203" pitchFamily="34" charset="0"/>
              </a:rPr>
              <a:t>’.</a:t>
            </a:r>
            <a:endParaRPr lang="en-IN" sz="2000" i="1"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6628741" y="1948532"/>
            <a:ext cx="4725059" cy="3362794"/>
          </a:xfrm>
          <a:prstGeom prst="rect">
            <a:avLst/>
          </a:prstGeom>
        </p:spPr>
      </p:pic>
    </p:spTree>
    <p:extLst>
      <p:ext uri="{BB962C8B-B14F-4D97-AF65-F5344CB8AC3E}">
        <p14:creationId xmlns:p14="http://schemas.microsoft.com/office/powerpoint/2010/main" val="184600610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itchFamily="34" charset="0"/>
                <a:ea typeface="Segoe UI" panose="020B0502040204020203" pitchFamily="34" charset="0"/>
                <a:cs typeface="Segoe UI" pitchFamily="34" charset="0"/>
              </a:rPr>
              <a:t>‘EXIT For’ Statements in For Next Loops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467288"/>
            <a:ext cx="6025206" cy="5016758"/>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‘Exit For’ statement allows you to exit the ‘For Next’ loop completely</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 use it in cases where you want the For Next loop to end when a certain condition is met</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Let’s take an example where you have a set of numbers in Column A and you want to highlight all the negative numbers in red font. In this case, we need to analyze each cell for its value and then change the font color accordingly</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But to make the code more efficient, we can first check if there are any negative values in the list or not. If there are no negative values, we can use the Exit For the statement to simply come out of the code..</a:t>
            </a:r>
            <a:endParaRPr lang="en-IN" sz="2000" i="1" dirty="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6907452" y="2015078"/>
            <a:ext cx="4525006" cy="2876951"/>
          </a:xfrm>
          <a:prstGeom prst="rect">
            <a:avLst/>
          </a:prstGeom>
        </p:spPr>
      </p:pic>
    </p:spTree>
    <p:extLst>
      <p:ext uri="{BB962C8B-B14F-4D97-AF65-F5344CB8AC3E}">
        <p14:creationId xmlns:p14="http://schemas.microsoft.com/office/powerpoint/2010/main" val="24610771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5251" y="681038"/>
            <a:ext cx="411873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Do While Loop</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682145"/>
            <a:ext cx="10267334" cy="1220847"/>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A ‘Do While’ loop allows you to check for a condition and run the loop while that condition is met (or is TRUE</a:t>
            </a:r>
            <a:r>
              <a:rPr lang="en-US" sz="2000" i="1" spc="10" dirty="0" smtClean="0">
                <a:latin typeface="Segoe UI" panose="020B0502040204020203" pitchFamily="34" charset="0"/>
                <a:cs typeface="Segoe UI" panose="020B0502040204020203" pitchFamily="34" charset="0"/>
              </a:rPr>
              <a:t>).</a:t>
            </a:r>
            <a:endParaRPr lang="en-US" sz="2000" i="1" spc="10"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There are two types of syntax in the Do While Loop.</a:t>
            </a:r>
            <a:endParaRPr lang="en-IN" sz="2000" i="1" spc="10"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1285875" y="2902992"/>
            <a:ext cx="3000794" cy="1057423"/>
          </a:xfrm>
          <a:prstGeom prst="rect">
            <a:avLst/>
          </a:prstGeom>
        </p:spPr>
      </p:pic>
      <p:sp>
        <p:nvSpPr>
          <p:cNvPr id="6" name="TextBox 5"/>
          <p:cNvSpPr txBox="1"/>
          <p:nvPr/>
        </p:nvSpPr>
        <p:spPr>
          <a:xfrm>
            <a:off x="4629518" y="3259394"/>
            <a:ext cx="1371600" cy="400110"/>
          </a:xfrm>
          <a:prstGeom prst="rect">
            <a:avLst/>
          </a:prstGeom>
          <a:noFill/>
        </p:spPr>
        <p:txBody>
          <a:bodyPr wrap="square" rtlCol="0">
            <a:spAutoFit/>
          </a:bodyPr>
          <a:lstStyle/>
          <a:p>
            <a:r>
              <a:rPr lang="en-US" sz="2000" i="1" spc="10" dirty="0">
                <a:latin typeface="Segoe UI" panose="020B0502040204020203" pitchFamily="34" charset="0"/>
                <a:cs typeface="Segoe UI" panose="020B0502040204020203" pitchFamily="34" charset="0"/>
              </a:rPr>
              <a:t>or</a:t>
            </a:r>
            <a:endParaRPr lang="en-US" sz="2000" i="1" spc="10" dirty="0">
              <a:latin typeface="Segoe UI" panose="020B0502040204020203" pitchFamily="34" charset="0"/>
              <a:cs typeface="Segoe UI" panose="020B0502040204020203" pitchFamily="34" charset="0"/>
            </a:endParaRPr>
          </a:p>
        </p:txBody>
      </p:sp>
      <p:pic>
        <p:nvPicPr>
          <p:cNvPr id="8" name="Picture 7"/>
          <p:cNvPicPr>
            <a:picLocks noChangeAspect="1"/>
          </p:cNvPicPr>
          <p:nvPr/>
        </p:nvPicPr>
        <p:blipFill>
          <a:blip r:embed="rId3"/>
          <a:stretch>
            <a:fillRect/>
          </a:stretch>
        </p:blipFill>
        <p:spPr>
          <a:xfrm>
            <a:off x="5590324" y="2907755"/>
            <a:ext cx="2772162" cy="1047896"/>
          </a:xfrm>
          <a:prstGeom prst="rect">
            <a:avLst/>
          </a:prstGeom>
        </p:spPr>
      </p:pic>
      <p:sp>
        <p:nvSpPr>
          <p:cNvPr id="10" name="Rectangle 9"/>
          <p:cNvSpPr/>
          <p:nvPr/>
        </p:nvSpPr>
        <p:spPr>
          <a:xfrm>
            <a:off x="720898" y="4123839"/>
            <a:ext cx="9738852" cy="2144177"/>
          </a:xfrm>
          <a:prstGeom prst="rect">
            <a:avLst/>
          </a:prstGeom>
        </p:spPr>
        <p:txBody>
          <a:bodyPr wrap="square">
            <a:spAutoFit/>
          </a:bodyPr>
          <a:lstStyle/>
          <a:p>
            <a:pPr marL="355600" indent="-342900">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The difference between these two is that in the first, the While condition is checked first before any code block is executed, and in the second case, the code block is executed first and then the While condition is checked</a:t>
            </a:r>
            <a:r>
              <a:rPr lang="en-US" sz="2000" i="1" spc="10" dirty="0" smtClean="0">
                <a:latin typeface="Segoe UI" panose="020B0502040204020203" pitchFamily="34" charset="0"/>
                <a:cs typeface="Segoe UI" panose="020B0502040204020203" pitchFamily="34" charset="0"/>
              </a:rPr>
              <a:t>.</a:t>
            </a:r>
            <a:endParaRPr lang="en-US" sz="2000" i="1" spc="10" dirty="0">
              <a:latin typeface="Segoe UI" panose="020B0502040204020203" pitchFamily="34" charset="0"/>
              <a:cs typeface="Segoe UI" panose="020B0502040204020203" pitchFamily="34" charset="0"/>
            </a:endParaRPr>
          </a:p>
          <a:p>
            <a:pPr marL="355600" indent="-342900">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This means that if the While condition is False is both the cases, the code will still run at least once in the second case (as the ‘While’ condition is checked after the code has been executed once).</a:t>
            </a:r>
          </a:p>
        </p:txBody>
      </p:sp>
    </p:spTree>
    <p:extLst>
      <p:ext uri="{BB962C8B-B14F-4D97-AF65-F5344CB8AC3E}">
        <p14:creationId xmlns:p14="http://schemas.microsoft.com/office/powerpoint/2010/main" val="134251380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Autofit/>
          </a:bodyPr>
          <a:lstStyle/>
          <a:p>
            <a:r>
              <a:rPr lang="en-US" b="1" i="1" dirty="0">
                <a:latin typeface="Segoe UI" pitchFamily="34" charset="0"/>
                <a:ea typeface="Segoe UI" panose="020B0502040204020203" pitchFamily="34" charset="0"/>
                <a:cs typeface="Segoe UI" pitchFamily="34" charset="0"/>
              </a:rPr>
              <a:t>Example 1 – Add First 10 Positive Integers using VBA</a:t>
            </a:r>
            <a:endParaRPr lang="en-US"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754062"/>
            <a:ext cx="6786470" cy="4133439"/>
          </a:xfrm>
          <a:prstGeom prst="rect">
            <a:avLst/>
          </a:prstGeom>
          <a:noFill/>
        </p:spPr>
        <p:txBody>
          <a:bodyPr wrap="square" rtlCol="0">
            <a:spAutoFit/>
          </a:bodyPr>
          <a:lstStyle/>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Suppose you want to add the first ten positive integers using the Do While loop in VBA</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To do this, you can use the Do While loop until the next number is less than or equal to 10. As soon as the number is greater than </a:t>
            </a:r>
            <a:r>
              <a:rPr lang="en-US" sz="2000" i="1" dirty="0" smtClean="0">
                <a:latin typeface="Segoe UI" panose="020B0502040204020203" pitchFamily="34" charset="0"/>
                <a:cs typeface="Segoe UI" panose="020B0502040204020203" pitchFamily="34" charset="0"/>
              </a:rPr>
              <a:t>10, </a:t>
            </a:r>
            <a:r>
              <a:rPr lang="en-US" sz="2000" i="1" dirty="0">
                <a:latin typeface="Segoe UI" panose="020B0502040204020203" pitchFamily="34" charset="0"/>
                <a:cs typeface="Segoe UI" panose="020B0502040204020203" pitchFamily="34" charset="0"/>
              </a:rPr>
              <a:t>your loop would stop</a:t>
            </a:r>
            <a:r>
              <a:rPr lang="en-US" sz="2000" i="1" dirty="0" smtClean="0">
                <a:latin typeface="Segoe UI" panose="020B0502040204020203" pitchFamily="34" charset="0"/>
                <a:cs typeface="Segoe UI" panose="020B0502040204020203" pitchFamily="34" charset="0"/>
              </a:rPr>
              <a:t>.</a:t>
            </a: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Here is the VBA code that will run this Do While loop and the show the result in a message box</a:t>
            </a:r>
            <a:r>
              <a:rPr lang="en-US" sz="2000" i="1" dirty="0" smtClean="0">
                <a:latin typeface="Segoe UI" panose="020B0502040204020203" pitchFamily="34" charset="0"/>
                <a:cs typeface="Segoe UI" panose="020B0502040204020203" pitchFamily="34" charset="0"/>
              </a:rPr>
              <a:t>.</a:t>
            </a: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The above loop continues to work until the value of ‘</a:t>
            </a:r>
            <a:r>
              <a:rPr lang="en-US" sz="2000" i="1" dirty="0" err="1">
                <a:latin typeface="Segoe UI" panose="020B0502040204020203" pitchFamily="34" charset="0"/>
                <a:cs typeface="Segoe UI" panose="020B0502040204020203" pitchFamily="34" charset="0"/>
              </a:rPr>
              <a:t>i</a:t>
            </a:r>
            <a:r>
              <a:rPr lang="en-US" sz="2000" i="1" dirty="0">
                <a:latin typeface="Segoe UI" panose="020B0502040204020203" pitchFamily="34" charset="0"/>
                <a:cs typeface="Segoe UI" panose="020B0502040204020203" pitchFamily="34" charset="0"/>
              </a:rPr>
              <a:t>’ becomes 11. As soon as it becomes 11, the loop ends (as the While condition becomes False</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Within the loop, we have used a Result variable that holds the final value Once the loop is completed, a message box shows the value of the ‘Result’ variable.</a:t>
            </a:r>
            <a:endParaRPr lang="en-IN" sz="2000" i="1"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stretch>
            <a:fillRect/>
          </a:stretch>
        </p:blipFill>
        <p:spPr>
          <a:xfrm>
            <a:off x="7624670" y="1754062"/>
            <a:ext cx="3781953" cy="2924583"/>
          </a:xfrm>
          <a:prstGeom prst="rect">
            <a:avLst/>
          </a:prstGeom>
        </p:spPr>
      </p:pic>
    </p:spTree>
    <p:extLst>
      <p:ext uri="{BB962C8B-B14F-4D97-AF65-F5344CB8AC3E}">
        <p14:creationId xmlns:p14="http://schemas.microsoft.com/office/powerpoint/2010/main" val="776347393"/>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3600" b="1" i="1" dirty="0">
                <a:latin typeface="Segoe UI" pitchFamily="34" charset="0"/>
                <a:ea typeface="Segoe UI" panose="020B0502040204020203" pitchFamily="34" charset="0"/>
                <a:cs typeface="Segoe UI" pitchFamily="34" charset="0"/>
              </a:rPr>
              <a:t>Example 2 –  Enter Dates For the Current Month</a:t>
            </a:r>
            <a:endParaRPr lang="en-US" sz="36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2" y="1556934"/>
            <a:ext cx="4647953" cy="3385542"/>
          </a:xfrm>
          <a:prstGeom prst="rect">
            <a:avLst/>
          </a:prstGeom>
          <a:noFill/>
        </p:spPr>
        <p:txBody>
          <a:bodyPr wrap="square" rtlCol="0">
            <a:spAutoFit/>
          </a:bodyPr>
          <a:lstStyle/>
          <a:p>
            <a:pPr marL="457200" indent="-457200">
              <a:lnSpc>
                <a:spcPct val="100000"/>
              </a:lnSpc>
              <a:spcBef>
                <a:spcPts val="3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Let’s say you want to enter all the dates of the current month into a worksheet column</a:t>
            </a:r>
            <a:r>
              <a:rPr lang="en-US" i="1" dirty="0" smtClean="0">
                <a:latin typeface="Segoe UI" panose="020B0502040204020203" pitchFamily="34" charset="0"/>
                <a:cs typeface="Segoe UI" panose="020B0502040204020203" pitchFamily="34" charset="0"/>
              </a:rPr>
              <a:t>.</a:t>
            </a:r>
          </a:p>
          <a:p>
            <a:pPr marL="457200" indent="-457200">
              <a:lnSpc>
                <a:spcPct val="100000"/>
              </a:lnSpc>
              <a:spcBef>
                <a:spcPts val="3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 do that by using the following Do While loop code</a:t>
            </a:r>
            <a:r>
              <a:rPr lang="en-US" sz="2000" i="1" dirty="0" smtClean="0">
                <a:latin typeface="Segoe UI" panose="020B0502040204020203" pitchFamily="34" charset="0"/>
                <a:cs typeface="Segoe UI" panose="020B0502040204020203" pitchFamily="34" charset="0"/>
              </a:rPr>
              <a:t>:</a:t>
            </a:r>
          </a:p>
          <a:p>
            <a:pPr marL="457200" indent="-457200">
              <a:lnSpc>
                <a:spcPct val="100000"/>
              </a:lnSpc>
              <a:spcBef>
                <a:spcPts val="3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The above code would enter all the dates in the </a:t>
            </a:r>
            <a:r>
              <a:rPr lang="en-US" sz="2000" i="1" dirty="0" smtClean="0">
                <a:latin typeface="Segoe UI" panose="020B0502040204020203" pitchFamily="34" charset="0"/>
                <a:cs typeface="Segoe UI" panose="020B0502040204020203" pitchFamily="34" charset="0"/>
              </a:rPr>
              <a:t>D column </a:t>
            </a:r>
            <a:r>
              <a:rPr lang="en-US" sz="2000" i="1" dirty="0">
                <a:latin typeface="Segoe UI" panose="020B0502040204020203" pitchFamily="34" charset="0"/>
                <a:cs typeface="Segoe UI" panose="020B0502040204020203" pitchFamily="34" charset="0"/>
              </a:rPr>
              <a:t>of the </a:t>
            </a:r>
            <a:r>
              <a:rPr lang="en-US" sz="2000" i="1" dirty="0" smtClean="0">
                <a:latin typeface="Segoe UI" panose="020B0502040204020203" pitchFamily="34" charset="0"/>
                <a:cs typeface="Segoe UI" panose="020B0502040204020203" pitchFamily="34" charset="0"/>
              </a:rPr>
              <a:t>worksheet. The </a:t>
            </a:r>
            <a:r>
              <a:rPr lang="en-US" sz="2000" i="1" dirty="0">
                <a:latin typeface="Segoe UI" panose="020B0502040204020203" pitchFamily="34" charset="0"/>
                <a:cs typeface="Segoe UI" panose="020B0502040204020203" pitchFamily="34" charset="0"/>
              </a:rPr>
              <a:t>loops continue till the Month value of the variable ‘</a:t>
            </a:r>
            <a:r>
              <a:rPr lang="en-US" sz="2000" i="1" dirty="0" err="1">
                <a:latin typeface="Segoe UI" panose="020B0502040204020203" pitchFamily="34" charset="0"/>
                <a:cs typeface="Segoe UI" panose="020B0502040204020203" pitchFamily="34" charset="0"/>
              </a:rPr>
              <a:t>CMDate</a:t>
            </a:r>
            <a:r>
              <a:rPr lang="en-US" sz="2000" i="1" dirty="0">
                <a:latin typeface="Segoe UI" panose="020B0502040204020203" pitchFamily="34" charset="0"/>
                <a:cs typeface="Segoe UI" panose="020B0502040204020203" pitchFamily="34" charset="0"/>
              </a:rPr>
              <a:t>’ matches that of the current month.</a:t>
            </a:r>
            <a:endParaRPr lang="en-IN" sz="2000" i="1"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stretch>
            <a:fillRect/>
          </a:stretch>
        </p:blipFill>
        <p:spPr>
          <a:xfrm>
            <a:off x="5702255" y="1680961"/>
            <a:ext cx="6031137" cy="2790105"/>
          </a:xfrm>
          <a:prstGeom prst="rect">
            <a:avLst/>
          </a:prstGeom>
        </p:spPr>
      </p:pic>
    </p:spTree>
    <p:extLst>
      <p:ext uri="{BB962C8B-B14F-4D97-AF65-F5344CB8AC3E}">
        <p14:creationId xmlns:p14="http://schemas.microsoft.com/office/powerpoint/2010/main" val="3212489078"/>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3393</TotalTime>
  <Words>1033</Words>
  <Application>Microsoft Office PowerPoint</Application>
  <PresentationFormat>Widescreen</PresentationFormat>
  <Paragraphs>59</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Lora</vt:lpstr>
      <vt:lpstr>Microsoft Sans Serif</vt:lpstr>
      <vt:lpstr>Roboto Light</vt:lpstr>
      <vt:lpstr>Segoe UI</vt:lpstr>
      <vt:lpstr>Wingdings</vt:lpstr>
      <vt:lpstr>IAQS PPT- Zil_ Final</vt:lpstr>
      <vt:lpstr>PowerPoint Presentation</vt:lpstr>
      <vt:lpstr>Loops</vt:lpstr>
      <vt:lpstr>For Next Loop</vt:lpstr>
      <vt:lpstr>Example 1 – Adding the first 10 positive integers</vt:lpstr>
      <vt:lpstr>Example 2 – Entering Serial Number in the Selected Cells</vt:lpstr>
      <vt:lpstr>‘EXIT For’ Statements in For Next Loops</vt:lpstr>
      <vt:lpstr>Do While Loop</vt:lpstr>
      <vt:lpstr>Example 1 – Add First 10 Positive Integers using VBA</vt:lpstr>
      <vt:lpstr>Example 2 –  Enter Dates For the Current Month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jaineel doshi</cp:lastModifiedBy>
  <cp:revision>180</cp:revision>
  <dcterms:created xsi:type="dcterms:W3CDTF">2019-12-10T16:16:08Z</dcterms:created>
  <dcterms:modified xsi:type="dcterms:W3CDTF">2022-10-16T10:45:27Z</dcterms:modified>
</cp:coreProperties>
</file>